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5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81BC3-73D3-4A65-9A03-716473331379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30475" y="1336675"/>
            <a:ext cx="24987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2BF8B-640E-4861-95EF-5524BEA37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1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2BF8B-640E-4861-95EF-5524BEA3756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913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2BF8B-640E-4861-95EF-5524BEA3756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594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7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2" descr="modelo 4"/>
          <p:cNvPicPr/>
          <p:nvPr/>
        </p:nvPicPr>
        <p:blipFill>
          <a:blip r:embed="rId14"/>
          <a:stretch/>
        </p:blipFill>
        <p:spPr>
          <a:xfrm>
            <a:off x="145080" y="124200"/>
            <a:ext cx="6566760" cy="1106280"/>
          </a:xfrm>
          <a:prstGeom prst="rect">
            <a:avLst/>
          </a:prstGeom>
          <a:ln w="0">
            <a:noFill/>
          </a:ln>
        </p:spPr>
      </p:pic>
      <p:sp>
        <p:nvSpPr>
          <p:cNvPr id="2" name="Conector reto 3"/>
          <p:cNvSpPr/>
          <p:nvPr/>
        </p:nvSpPr>
        <p:spPr>
          <a:xfrm>
            <a:off x="145080" y="9561240"/>
            <a:ext cx="656748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"/>
          <p:cNvPicPr/>
          <p:nvPr/>
        </p:nvPicPr>
        <p:blipFill>
          <a:blip r:embed="rId3"/>
          <a:stretch/>
        </p:blipFill>
        <p:spPr>
          <a:xfrm>
            <a:off x="5085360" y="776520"/>
            <a:ext cx="1087920" cy="431280"/>
          </a:xfrm>
          <a:prstGeom prst="rect">
            <a:avLst/>
          </a:prstGeom>
          <a:ln w="0">
            <a:noFill/>
          </a:ln>
        </p:spPr>
      </p:pic>
      <p:sp>
        <p:nvSpPr>
          <p:cNvPr id="42" name="Conector reto 6"/>
          <p:cNvSpPr/>
          <p:nvPr/>
        </p:nvSpPr>
        <p:spPr>
          <a:xfrm>
            <a:off x="188640" y="1280520"/>
            <a:ext cx="648072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CaixaDeTexto 8"/>
          <p:cNvSpPr/>
          <p:nvPr/>
        </p:nvSpPr>
        <p:spPr>
          <a:xfrm>
            <a:off x="188640" y="200520"/>
            <a:ext cx="5984280" cy="75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800" b="1" strike="noStrike" spc="-1" dirty="0">
                <a:solidFill>
                  <a:srgbClr val="FFFFFF"/>
                </a:solidFill>
                <a:latin typeface="Cambria"/>
                <a:ea typeface="DejaVu Sans"/>
              </a:rPr>
              <a:t>DIÁRIO OFICIAL ELETRÔNICO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600" b="0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do CISAB-ZM e municípios consorciados</a:t>
            </a:r>
            <a:endParaRPr lang="pt-BR" sz="1600" b="0" strike="noStrike" spc="-1" dirty="0">
              <a:latin typeface="Arial"/>
            </a:endParaRPr>
          </a:p>
        </p:txBody>
      </p:sp>
      <p:sp>
        <p:nvSpPr>
          <p:cNvPr id="44" name="CaixaDeTexto 10"/>
          <p:cNvSpPr/>
          <p:nvPr/>
        </p:nvSpPr>
        <p:spPr>
          <a:xfrm>
            <a:off x="188640" y="1276200"/>
            <a:ext cx="648000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Viçosa,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11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setembro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2023 -  Diário Oficial Eletrônico CISAB Zona da Mata  -  ANO 04 | Nº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74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5" name="CaixaDeTexto 20"/>
          <p:cNvSpPr/>
          <p:nvPr/>
        </p:nvSpPr>
        <p:spPr>
          <a:xfrm>
            <a:off x="5902920" y="9575445"/>
            <a:ext cx="115128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200" b="0" strike="noStrike" spc="-1" dirty="0" err="1">
                <a:solidFill>
                  <a:srgbClr val="000000"/>
                </a:solidFill>
                <a:latin typeface="Cambria"/>
                <a:ea typeface="DejaVu Sans"/>
              </a:rPr>
              <a:t>pag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01/02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6" name="CaixaDeTexto 21"/>
          <p:cNvSpPr/>
          <p:nvPr/>
        </p:nvSpPr>
        <p:spPr>
          <a:xfrm>
            <a:off x="178920" y="1634400"/>
            <a:ext cx="3144960" cy="233764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Expediente: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Consórcio Intermunicipal de Saneamento Básico da Zona da Mata de Minas Gerais – CISAB ZM.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Executiva 2023/2024</a:t>
            </a:r>
            <a:endParaRPr lang="pt-BR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Presidente: 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William Fernandes </a:t>
            </a:r>
            <a:r>
              <a:rPr lang="pt-BR" sz="1000" spc="-1" dirty="0" err="1">
                <a:solidFill>
                  <a:srgbClr val="000000"/>
                </a:solidFill>
                <a:latin typeface="Cambria"/>
              </a:rPr>
              <a:t>Mussi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–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Prefeito de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Administrativa:  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Luciana F. de Oliveira Moreira - SAAE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 Técnico: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Anderson Roberto Nacif Sodré – DMAES Ponte Nova</a:t>
            </a:r>
            <a:r>
              <a:rPr lang="pt-BR" sz="1000" dirty="0"/>
              <a:t/>
            </a:r>
            <a:br>
              <a:rPr lang="pt-BR" sz="1000" dirty="0"/>
            </a:br>
            <a:r>
              <a:rPr dirty="0"/>
              <a:t/>
            </a:r>
            <a:br>
              <a:rPr dirty="0"/>
            </a:br>
            <a:endParaRPr lang="pt-BR" sz="1000" b="0" strike="noStrike" spc="-1" dirty="0">
              <a:latin typeface="Arial"/>
            </a:endParaRPr>
          </a:p>
        </p:txBody>
      </p:sp>
      <p:sp>
        <p:nvSpPr>
          <p:cNvPr id="47" name="CaixaDeTexto 9"/>
          <p:cNvSpPr/>
          <p:nvPr/>
        </p:nvSpPr>
        <p:spPr>
          <a:xfrm>
            <a:off x="1052640" y="9561600"/>
            <a:ext cx="47516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www.cisab.com.br</a:t>
            </a:r>
            <a:endParaRPr lang="pt-BR" sz="1200" b="0" strike="noStrike" spc="-1" dirty="0">
              <a:latin typeface="Arial"/>
            </a:endParaRPr>
          </a:p>
        </p:txBody>
      </p:sp>
      <p:grpSp>
        <p:nvGrpSpPr>
          <p:cNvPr id="50" name="Grupo 24"/>
          <p:cNvGrpSpPr/>
          <p:nvPr/>
        </p:nvGrpSpPr>
        <p:grpSpPr>
          <a:xfrm>
            <a:off x="149044" y="3617187"/>
            <a:ext cx="3145320" cy="432360"/>
            <a:chOff x="188640" y="3512520"/>
            <a:chExt cx="3145320" cy="432360"/>
          </a:xfrm>
        </p:grpSpPr>
        <p:grpSp>
          <p:nvGrpSpPr>
            <p:cNvPr id="51" name="Grupo 25"/>
            <p:cNvGrpSpPr/>
            <p:nvPr/>
          </p:nvGrpSpPr>
          <p:grpSpPr>
            <a:xfrm>
              <a:off x="188640" y="3512520"/>
              <a:ext cx="3145320" cy="432360"/>
              <a:chOff x="188640" y="3512520"/>
              <a:chExt cx="3145320" cy="432360"/>
            </a:xfrm>
          </p:grpSpPr>
          <p:sp>
            <p:nvSpPr>
              <p:cNvPr id="52" name="Retângulo 29"/>
              <p:cNvSpPr/>
              <p:nvPr/>
            </p:nvSpPr>
            <p:spPr>
              <a:xfrm>
                <a:off x="188640" y="3512880"/>
                <a:ext cx="3144960" cy="4312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3" name="Conector reto 30"/>
              <p:cNvSpPr/>
              <p:nvPr/>
            </p:nvSpPr>
            <p:spPr>
              <a:xfrm>
                <a:off x="188640" y="394488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4" name="Conector reto 31"/>
              <p:cNvSpPr/>
              <p:nvPr/>
            </p:nvSpPr>
            <p:spPr>
              <a:xfrm>
                <a:off x="188640" y="351252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5" name="CaixaDeTexto 26"/>
            <p:cNvSpPr/>
            <p:nvPr/>
          </p:nvSpPr>
          <p:spPr>
            <a:xfrm>
              <a:off x="188640" y="3574440"/>
              <a:ext cx="3144960" cy="242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pt-BR" sz="1000" b="1" strike="noStrike" spc="-1" dirty="0">
                  <a:solidFill>
                    <a:srgbClr val="000000"/>
                  </a:solidFill>
                  <a:latin typeface="Cambria"/>
                  <a:ea typeface="DejaVu Sans"/>
                </a:rPr>
                <a:t>CISAB – ZONA DA MATA</a:t>
              </a:r>
              <a:endParaRPr lang="pt-BR" sz="1000" b="0" strike="noStrike" spc="-1" dirty="0">
                <a:latin typeface="Arial"/>
              </a:endParaRPr>
            </a:p>
          </p:txBody>
        </p:sp>
      </p:grpSp>
      <p:sp>
        <p:nvSpPr>
          <p:cNvPr id="17" name="Retângulo 16"/>
          <p:cNvSpPr/>
          <p:nvPr/>
        </p:nvSpPr>
        <p:spPr>
          <a:xfrm>
            <a:off x="119168" y="4169639"/>
            <a:ext cx="31748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pt-BR" sz="1000" b="1" dirty="0"/>
              <a:t>CONSÓRCIO INTERMUNICIPAL DE SANEAMENTO BÁSICO DA ZONA DA MATA </a:t>
            </a:r>
            <a:r>
              <a:rPr lang="pt-BR" sz="1000" b="1" dirty="0" smtClean="0"/>
              <a:t>–HOMOLOGAÇÃO </a:t>
            </a:r>
            <a:r>
              <a:rPr lang="pt-BR" sz="1000" b="1" dirty="0"/>
              <a:t>E ASSINATURA ARP </a:t>
            </a:r>
            <a:r>
              <a:rPr lang="pt-BR" sz="1000" dirty="0"/>
              <a:t>– OBJETO: Contratação de empresa para o Registro de preços para futura e eventual aquisição de tubos e conexões de PVC - esgoto pelos entes públicos especificados no Termo de Referência, edital e demais anexos, que integrarão a ata de registro de preços. Empresa: Comercial B&amp;F </a:t>
            </a:r>
            <a:r>
              <a:rPr lang="pt-BR" sz="1000" dirty="0" err="1"/>
              <a:t>ltda.</a:t>
            </a:r>
            <a:r>
              <a:rPr lang="pt-BR" sz="1000" dirty="0"/>
              <a:t> Valor total R$ 139.266,00. 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</a:t>
            </a:r>
            <a:r>
              <a:rPr lang="pt-BR" sz="1000" dirty="0" smtClean="0"/>
              <a:t>.</a:t>
            </a:r>
          </a:p>
          <a:p>
            <a:pPr algn="just" hangingPunct="0"/>
            <a:endParaRPr lang="pt-BR" sz="1000" dirty="0"/>
          </a:p>
          <a:p>
            <a:pPr algn="just" hangingPunct="0"/>
            <a:r>
              <a:rPr lang="pt-BR" sz="1000" b="1" dirty="0"/>
              <a:t>CONSÓRCIO INTERMUNICIPAL DE SANEAMENTO BÁSICO DA ZONA DA MATA –</a:t>
            </a:r>
            <a:endParaRPr lang="pt-BR" sz="1000" dirty="0" smtClean="0"/>
          </a:p>
          <a:p>
            <a:pPr algn="just" hangingPunct="0"/>
            <a:r>
              <a:rPr lang="pt-BR" sz="1000" b="1" dirty="0" smtClean="0"/>
              <a:t>HOMOLOGAÇÃO </a:t>
            </a:r>
            <a:r>
              <a:rPr lang="pt-BR" sz="1000" b="1" dirty="0"/>
              <a:t>E ASSINATURA ARP –</a:t>
            </a:r>
            <a:r>
              <a:rPr lang="pt-BR" sz="1000" dirty="0"/>
              <a:t> OBJETO: Contratação de empresa para o Registro de preços para futura e eventual aquisição de tubos e conexões de PVC - esgoto pelos entes públicos especificados no Termo de Referência, edital e demais anexos, que integrarão a ata de registro de preços. Empresa: C.E. Macedo-Comercio de Materiais Hidráulicos </a:t>
            </a:r>
            <a:r>
              <a:rPr lang="pt-BR" sz="1000" dirty="0" err="1"/>
              <a:t>ltda.</a:t>
            </a:r>
            <a:r>
              <a:rPr lang="pt-BR" sz="1000" dirty="0"/>
              <a:t> Valor total R$ 299.102,36,00. 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</a:t>
            </a:r>
            <a:r>
              <a:rPr lang="pt-BR" sz="1000" dirty="0" smtClean="0"/>
              <a:t>.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349280" y="1602545"/>
            <a:ext cx="31748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pt-BR" sz="1000" b="1" dirty="0"/>
              <a:t>CONSÓRCIO INTERMUNICIPAL DE SANEAMENTO BÁSICO DA ZONA DA MATA </a:t>
            </a:r>
            <a:r>
              <a:rPr lang="pt-BR" sz="1000" b="1" dirty="0" smtClean="0"/>
              <a:t>–HOMOLOGAÇÃO </a:t>
            </a:r>
            <a:r>
              <a:rPr lang="pt-BR" sz="1000" b="1" dirty="0"/>
              <a:t>E ASSINATURA ARP </a:t>
            </a:r>
            <a:r>
              <a:rPr lang="pt-BR" sz="1000" dirty="0"/>
              <a:t>– OBJETO: Contratação de empresa para o Registro de preços para futura e eventual aquisição de tubos e conexões de PVC - esgoto pelos entes públicos especificados no Termo de Referência, edital e demais anexos, que integrarão a ata de registro de preços. Empresa: L.A. Comercio de Materiais Hidráulicos e Elétricos </a:t>
            </a:r>
            <a:r>
              <a:rPr lang="pt-BR" sz="1000" dirty="0" err="1"/>
              <a:t>ltda.</a:t>
            </a:r>
            <a:r>
              <a:rPr lang="pt-BR" sz="1000" dirty="0"/>
              <a:t> Valor total R$ 5.911,80. 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</a:t>
            </a:r>
            <a:r>
              <a:rPr lang="pt-BR" sz="1000" dirty="0" smtClean="0"/>
              <a:t>.</a:t>
            </a:r>
          </a:p>
          <a:p>
            <a:pPr algn="just" hangingPunct="0"/>
            <a:endParaRPr lang="pt-BR" sz="1000" dirty="0" smtClean="0"/>
          </a:p>
          <a:p>
            <a:pPr algn="just" hangingPunct="0"/>
            <a:r>
              <a:rPr lang="pt-BR" sz="1000" b="1" dirty="0"/>
              <a:t>CONSÓRCIO INTERMUNICIPAL DE SANEAMENTO BÁSICO DA ZONA DA MATA – </a:t>
            </a:r>
            <a:r>
              <a:rPr lang="pt-BR" sz="1000" b="1" dirty="0" smtClean="0"/>
              <a:t>HOMOLOGAÇÃO </a:t>
            </a:r>
            <a:r>
              <a:rPr lang="pt-BR" sz="1000" b="1" dirty="0"/>
              <a:t>E ASSINATURA ARP – </a:t>
            </a:r>
            <a:r>
              <a:rPr lang="pt-BR" sz="1000" dirty="0"/>
              <a:t>OBJETO: Contratação de empresa para o Registro de preços para futura e eventual aquisição de tubos e conexões de PVC - esgoto pelos entes públicos especificados no Termo de Referência, edital e demais anexos, que integrarão a ata de registro de preços. Empresa: </a:t>
            </a:r>
            <a:r>
              <a:rPr lang="pt-BR" sz="1000" dirty="0" err="1"/>
              <a:t>Mexichem</a:t>
            </a:r>
            <a:r>
              <a:rPr lang="pt-BR" sz="1000" dirty="0"/>
              <a:t> Brasil Indústria de Transformação Plástica </a:t>
            </a:r>
            <a:r>
              <a:rPr lang="pt-BR" sz="1000" dirty="0" err="1"/>
              <a:t>ltda.</a:t>
            </a:r>
            <a:r>
              <a:rPr lang="pt-BR" sz="1000" dirty="0"/>
              <a:t> Valor total R$ 530.938,40. 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Presidente.</a:t>
            </a:r>
          </a:p>
          <a:p>
            <a:pPr algn="just" hangingPunct="0"/>
            <a:endParaRPr lang="pt-BR" sz="1000" dirty="0" smtClean="0"/>
          </a:p>
          <a:p>
            <a:pPr algn="just" hangingPunct="0"/>
            <a:r>
              <a:rPr lang="pt-BR" sz="1000" b="1" dirty="0"/>
              <a:t>CONSÓRCIO INTERMUNICIPAL DE SANEAMENTO BÁSICO DA ZONA DA MATA –</a:t>
            </a:r>
            <a:endParaRPr lang="pt-BR" sz="1000" dirty="0" smtClean="0"/>
          </a:p>
          <a:p>
            <a:pPr algn="just" hangingPunct="0"/>
            <a:r>
              <a:rPr lang="pt-BR" sz="1000" b="1" dirty="0" smtClean="0"/>
              <a:t>HOMOLOGAÇÃO </a:t>
            </a:r>
            <a:r>
              <a:rPr lang="pt-BR" sz="1000" b="1" dirty="0"/>
              <a:t>E ASSINATURA ARP – </a:t>
            </a:r>
            <a:r>
              <a:rPr lang="pt-BR" sz="1000" dirty="0"/>
              <a:t>OBJETO: Contratação de empresa para o Registro de preços para futura e eventual aquisição de tubos e conexões de PVC - esgoto pelos entes públicos especificados no Termo de Referência, edital e demais anexos, que integrarão a ata de registro de preços. Empresa: </a:t>
            </a:r>
            <a:r>
              <a:rPr lang="pt-BR" sz="1000" dirty="0" err="1"/>
              <a:t>Pipeplast</a:t>
            </a:r>
            <a:r>
              <a:rPr lang="pt-BR" sz="1000" dirty="0"/>
              <a:t> Indústria e Comercio de Tubos e Conexões </a:t>
            </a:r>
            <a:r>
              <a:rPr lang="pt-BR" sz="1000" dirty="0" err="1"/>
              <a:t>ltda.</a:t>
            </a:r>
            <a:r>
              <a:rPr lang="pt-BR" sz="1000" dirty="0"/>
              <a:t> Valor total R$ 34.070,50. 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</a:t>
            </a:r>
            <a:r>
              <a:rPr lang="pt-BR" sz="1000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p15="http://schemas.microsoft.com/office/powerpoint/2012/main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"/>
          <p:cNvPicPr/>
          <p:nvPr/>
        </p:nvPicPr>
        <p:blipFill>
          <a:blip r:embed="rId3"/>
          <a:stretch/>
        </p:blipFill>
        <p:spPr>
          <a:xfrm>
            <a:off x="5085360" y="776520"/>
            <a:ext cx="1087920" cy="431280"/>
          </a:xfrm>
          <a:prstGeom prst="rect">
            <a:avLst/>
          </a:prstGeom>
          <a:ln w="0">
            <a:noFill/>
          </a:ln>
        </p:spPr>
      </p:pic>
      <p:sp>
        <p:nvSpPr>
          <p:cNvPr id="42" name="Conector reto 6"/>
          <p:cNvSpPr/>
          <p:nvPr/>
        </p:nvSpPr>
        <p:spPr>
          <a:xfrm>
            <a:off x="188640" y="1280520"/>
            <a:ext cx="6480720" cy="0"/>
          </a:xfrm>
          <a:prstGeom prst="line">
            <a:avLst/>
          </a:prstGeom>
          <a:ln>
            <a:solidFill>
              <a:srgbClr val="00A6EC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CaixaDeTexto 8"/>
          <p:cNvSpPr/>
          <p:nvPr/>
        </p:nvSpPr>
        <p:spPr>
          <a:xfrm>
            <a:off x="188640" y="200520"/>
            <a:ext cx="5984280" cy="75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2800" b="1" strike="noStrike" spc="-1" dirty="0">
                <a:solidFill>
                  <a:srgbClr val="FFFFFF"/>
                </a:solidFill>
                <a:latin typeface="Cambria"/>
                <a:ea typeface="DejaVu Sans"/>
              </a:rPr>
              <a:t>DIÁRIO OFICIAL ELETRÔNICO</a:t>
            </a:r>
            <a:endParaRPr lang="pt-BR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600" b="0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do CISAB-ZM e municípios consorciados</a:t>
            </a:r>
            <a:endParaRPr lang="pt-BR" sz="1600" b="0" strike="noStrike" spc="-1" dirty="0">
              <a:latin typeface="Arial"/>
            </a:endParaRPr>
          </a:p>
        </p:txBody>
      </p:sp>
      <p:sp>
        <p:nvSpPr>
          <p:cNvPr id="44" name="CaixaDeTexto 10"/>
          <p:cNvSpPr/>
          <p:nvPr/>
        </p:nvSpPr>
        <p:spPr>
          <a:xfrm>
            <a:off x="188640" y="1276200"/>
            <a:ext cx="648000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Viçosa,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11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setembro 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de 2023 -  Diário Oficial Eletrônico CISAB Zona da Mata  -  ANO 04 | Nº </a:t>
            </a:r>
            <a:r>
              <a:rPr lang="pt-BR" sz="1200" spc="-1" dirty="0" smtClean="0">
                <a:solidFill>
                  <a:srgbClr val="000000"/>
                </a:solidFill>
                <a:latin typeface="Cambria"/>
                <a:ea typeface="DejaVu Sans"/>
              </a:rPr>
              <a:t>74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5" name="CaixaDeTexto 20"/>
          <p:cNvSpPr/>
          <p:nvPr/>
        </p:nvSpPr>
        <p:spPr>
          <a:xfrm>
            <a:off x="5902920" y="9575445"/>
            <a:ext cx="115128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200" b="0" strike="noStrike" spc="-1" dirty="0" err="1">
                <a:solidFill>
                  <a:srgbClr val="000000"/>
                </a:solidFill>
                <a:latin typeface="Cambria"/>
                <a:ea typeface="DejaVu Sans"/>
              </a:rPr>
              <a:t>pag</a:t>
            </a: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</a:t>
            </a:r>
            <a:r>
              <a:rPr lang="pt-BR" sz="1200" b="0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02/02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6" name="CaixaDeTexto 21"/>
          <p:cNvSpPr/>
          <p:nvPr/>
        </p:nvSpPr>
        <p:spPr>
          <a:xfrm>
            <a:off x="178920" y="1634400"/>
            <a:ext cx="3144960" cy="233764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Expediente: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Consórcio Intermunicipal de Saneamento Básico da Zona da Mata de Minas Gerais – CISAB ZM.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Executiva 2023/2024</a:t>
            </a:r>
            <a:endParaRPr lang="pt-BR" sz="1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Presidente: 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William Fernandes </a:t>
            </a:r>
            <a:r>
              <a:rPr lang="pt-BR" sz="1000" spc="-1" dirty="0" err="1">
                <a:solidFill>
                  <a:srgbClr val="000000"/>
                </a:solidFill>
                <a:latin typeface="Cambria"/>
              </a:rPr>
              <a:t>Mussi</a:t>
            </a:r>
            <a:r>
              <a:rPr lang="pt-BR" sz="1000" spc="-1" dirty="0">
                <a:solidFill>
                  <a:srgbClr val="000000"/>
                </a:solidFill>
                <a:latin typeface="Cambria"/>
              </a:rPr>
              <a:t>–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Prefeito de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Diretoria Administrativa:  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Luciana F. de Oliveira Moreira - SAAE Senador Firmino</a:t>
            </a:r>
            <a:r>
              <a:rPr dirty="0"/>
              <a:t/>
            </a:r>
            <a:br>
              <a:rPr dirty="0"/>
            </a:b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    </a:t>
            </a:r>
            <a:r>
              <a:rPr lang="pt-BR" sz="10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Diretor Técnico: </a:t>
            </a:r>
            <a:r>
              <a:rPr lang="pt-BR" sz="10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Anderson Roberto Nacif Sodré – DMAES Ponte Nova</a:t>
            </a:r>
            <a:r>
              <a:rPr lang="pt-BR" sz="1000" dirty="0"/>
              <a:t/>
            </a:r>
            <a:br>
              <a:rPr lang="pt-BR" sz="1000" dirty="0"/>
            </a:br>
            <a:r>
              <a:rPr dirty="0"/>
              <a:t/>
            </a:r>
            <a:br>
              <a:rPr dirty="0"/>
            </a:br>
            <a:endParaRPr lang="pt-BR" sz="1000" b="0" strike="noStrike" spc="-1" dirty="0">
              <a:latin typeface="Arial"/>
            </a:endParaRPr>
          </a:p>
        </p:txBody>
      </p:sp>
      <p:sp>
        <p:nvSpPr>
          <p:cNvPr id="47" name="CaixaDeTexto 9"/>
          <p:cNvSpPr/>
          <p:nvPr/>
        </p:nvSpPr>
        <p:spPr>
          <a:xfrm>
            <a:off x="1052640" y="9561600"/>
            <a:ext cx="47516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www.cisab.com.br</a:t>
            </a:r>
            <a:endParaRPr lang="pt-BR" sz="1200" b="0" strike="noStrike" spc="-1" dirty="0">
              <a:latin typeface="Arial"/>
            </a:endParaRPr>
          </a:p>
        </p:txBody>
      </p:sp>
      <p:sp>
        <p:nvSpPr>
          <p:cNvPr id="48" name="CaixaDeTexto 27"/>
          <p:cNvSpPr/>
          <p:nvPr/>
        </p:nvSpPr>
        <p:spPr>
          <a:xfrm>
            <a:off x="178920" y="8905320"/>
            <a:ext cx="3144960" cy="24552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/>
          <a:lstStyle/>
          <a:p>
            <a:endParaRPr lang="pt-BR"/>
          </a:p>
        </p:txBody>
      </p:sp>
      <p:grpSp>
        <p:nvGrpSpPr>
          <p:cNvPr id="50" name="Grupo 24"/>
          <p:cNvGrpSpPr/>
          <p:nvPr/>
        </p:nvGrpSpPr>
        <p:grpSpPr>
          <a:xfrm>
            <a:off x="174444" y="3617187"/>
            <a:ext cx="3145320" cy="432360"/>
            <a:chOff x="188640" y="3512520"/>
            <a:chExt cx="3145320" cy="432360"/>
          </a:xfrm>
        </p:grpSpPr>
        <p:grpSp>
          <p:nvGrpSpPr>
            <p:cNvPr id="51" name="Grupo 25"/>
            <p:cNvGrpSpPr/>
            <p:nvPr/>
          </p:nvGrpSpPr>
          <p:grpSpPr>
            <a:xfrm>
              <a:off x="188640" y="3512520"/>
              <a:ext cx="3145320" cy="432360"/>
              <a:chOff x="188640" y="3512520"/>
              <a:chExt cx="3145320" cy="432360"/>
            </a:xfrm>
          </p:grpSpPr>
          <p:sp>
            <p:nvSpPr>
              <p:cNvPr id="52" name="Retângulo 29"/>
              <p:cNvSpPr/>
              <p:nvPr/>
            </p:nvSpPr>
            <p:spPr>
              <a:xfrm>
                <a:off x="188640" y="3512880"/>
                <a:ext cx="3144960" cy="4312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3" name="Conector reto 30"/>
              <p:cNvSpPr/>
              <p:nvPr/>
            </p:nvSpPr>
            <p:spPr>
              <a:xfrm>
                <a:off x="188640" y="394488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  <p:sp>
            <p:nvSpPr>
              <p:cNvPr id="54" name="Conector reto 31"/>
              <p:cNvSpPr/>
              <p:nvPr/>
            </p:nvSpPr>
            <p:spPr>
              <a:xfrm>
                <a:off x="188640" y="3512520"/>
                <a:ext cx="3145320" cy="0"/>
              </a:xfrm>
              <a:prstGeom prst="line">
                <a:avLst/>
              </a:prstGeom>
              <a:ln>
                <a:solidFill>
                  <a:srgbClr val="000000"/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/>
            </p:style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5" name="CaixaDeTexto 26"/>
            <p:cNvSpPr/>
            <p:nvPr/>
          </p:nvSpPr>
          <p:spPr>
            <a:xfrm>
              <a:off x="188640" y="3574440"/>
              <a:ext cx="3144960" cy="242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pt-BR" sz="1000" b="1" strike="noStrike" spc="-1" dirty="0">
                  <a:solidFill>
                    <a:srgbClr val="000000"/>
                  </a:solidFill>
                  <a:latin typeface="Cambria"/>
                  <a:ea typeface="DejaVu Sans"/>
                </a:rPr>
                <a:t>CISAB – ZONA DA MATA</a:t>
              </a:r>
              <a:endParaRPr lang="pt-BR" sz="1000" b="0" strike="noStrike" spc="-1" dirty="0">
                <a:latin typeface="Arial"/>
              </a:endParaRPr>
            </a:p>
          </p:txBody>
        </p:sp>
      </p:grpSp>
      <p:sp>
        <p:nvSpPr>
          <p:cNvPr id="19" name="Retângulo 18"/>
          <p:cNvSpPr/>
          <p:nvPr/>
        </p:nvSpPr>
        <p:spPr>
          <a:xfrm>
            <a:off x="169968" y="4025202"/>
            <a:ext cx="31748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pt-BR" sz="1000" b="1" dirty="0"/>
              <a:t>CONSÓRCIO INTERMUNICIPAL DE SANEAMENTO BÁSICO DA ZONA DA </a:t>
            </a:r>
            <a:r>
              <a:rPr lang="pt-BR" sz="1000" b="1" dirty="0" smtClean="0"/>
              <a:t>MATA </a:t>
            </a:r>
            <a:r>
              <a:rPr lang="pt-BR" sz="1000" dirty="0"/>
              <a:t>– </a:t>
            </a:r>
            <a:r>
              <a:rPr lang="pt-BR" sz="1000" b="1" dirty="0"/>
              <a:t>HOMOLOGAÇÃO E ASSINATURA ARP – </a:t>
            </a:r>
            <a:r>
              <a:rPr lang="pt-BR" sz="1000" dirty="0"/>
              <a:t>OBJETO: Contratação de empresa para o Registro de preços para futura e eventual aquisição de tubos e conexões de PVC - esgoto pelos entes públicos especificados no Termo de Referência, edital e demais anexos, que integrarão a ata de registro de preços. Empresa: Corr </a:t>
            </a:r>
            <a:r>
              <a:rPr lang="pt-BR" sz="1000" dirty="0" err="1"/>
              <a:t>Plastick</a:t>
            </a:r>
            <a:r>
              <a:rPr lang="pt-BR" sz="1000" dirty="0"/>
              <a:t> Industrial Limitada. Valor total R$ 929,631,00. 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</a:t>
            </a:r>
            <a:r>
              <a:rPr lang="pt-BR" sz="1000" dirty="0" smtClean="0"/>
              <a:t>.</a:t>
            </a:r>
          </a:p>
          <a:p>
            <a:pPr algn="just" hangingPunct="0"/>
            <a:endParaRPr lang="pt-BR" sz="1000" dirty="0"/>
          </a:p>
          <a:p>
            <a:pPr algn="just" hangingPunct="0"/>
            <a:r>
              <a:rPr lang="pt-BR" sz="1000" b="1" dirty="0"/>
              <a:t>CONSÓRCIO INTERMUNICIPAL DE SANEAMENTO BÁSICO DA ZONA DA MATA – </a:t>
            </a:r>
            <a:r>
              <a:rPr lang="pt-BR" sz="1000" b="1" dirty="0" smtClean="0"/>
              <a:t>HOMOLOGAÇÃO </a:t>
            </a:r>
            <a:r>
              <a:rPr lang="pt-BR" sz="1000" b="1" dirty="0"/>
              <a:t>E ASSINATURA ARP – </a:t>
            </a:r>
            <a:r>
              <a:rPr lang="pt-BR" sz="1000" dirty="0"/>
              <a:t>OBJETO: Contratação de empresa para o Registro de preços para futura e eventual aquisição de tubos e conexões de PVC - esgoto pelos entes públicos especificados no Termo de Referência, edital e demais anexos, que integrarão a ata de registro de preços. Empresa: </a:t>
            </a:r>
            <a:r>
              <a:rPr lang="pt-BR" sz="1000" dirty="0" err="1"/>
              <a:t>Rednov</a:t>
            </a:r>
            <a:r>
              <a:rPr lang="pt-BR" sz="1000" dirty="0"/>
              <a:t> Ferramentas </a:t>
            </a:r>
            <a:r>
              <a:rPr lang="pt-BR" sz="1000" dirty="0" err="1"/>
              <a:t>ltda.</a:t>
            </a:r>
            <a:r>
              <a:rPr lang="pt-BR" sz="1000" dirty="0"/>
              <a:t> Valor total R$ 31.561,38. 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Presidente.</a:t>
            </a:r>
          </a:p>
          <a:p>
            <a:pPr algn="just" hangingPunct="0"/>
            <a:endParaRPr lang="pt-BR" sz="1000" dirty="0"/>
          </a:p>
        </p:txBody>
      </p:sp>
      <p:sp>
        <p:nvSpPr>
          <p:cNvPr id="20" name="Retângulo 19"/>
          <p:cNvSpPr/>
          <p:nvPr/>
        </p:nvSpPr>
        <p:spPr>
          <a:xfrm>
            <a:off x="3377660" y="1618560"/>
            <a:ext cx="3174836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pt-BR" sz="1000" b="1" dirty="0"/>
              <a:t>CONSÓRCIO INTERMUNICIPAL DE SANEAMENTO BÁSICO DA ZONA DA </a:t>
            </a:r>
            <a:r>
              <a:rPr lang="pt-BR" sz="1000" b="1" dirty="0" smtClean="0"/>
              <a:t>MATA </a:t>
            </a:r>
            <a:r>
              <a:rPr lang="pt-BR" sz="1000" dirty="0"/>
              <a:t>– </a:t>
            </a:r>
            <a:endParaRPr lang="pt-BR" sz="1000" dirty="0" smtClean="0"/>
          </a:p>
          <a:p>
            <a:pPr algn="just" hangingPunct="0"/>
            <a:r>
              <a:rPr lang="pt-BR" sz="1000" dirty="0"/>
              <a:t>HOMOLOGAÇÃO E ASSINATURA ARP – OBJETO: Contratação de empresa para o Registro de preços para futura e eventual aquisição de tubos e conexões de PVC - esgoto pelos entes públicos especificados no Termo de Referência, edital e demais anexos, que integrarão a ata de registro de preços. Empresa: Tigre Materiais e Soluções para Construção </a:t>
            </a:r>
            <a:r>
              <a:rPr lang="pt-BR" sz="1000" dirty="0" err="1"/>
              <a:t>ltda.</a:t>
            </a:r>
            <a:r>
              <a:rPr lang="pt-BR" sz="1000" dirty="0"/>
              <a:t> Valor total R$ 1.015.229,20. 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</a:t>
            </a:r>
            <a:r>
              <a:rPr lang="pt-BR" sz="1000" dirty="0" smtClean="0"/>
              <a:t>.</a:t>
            </a:r>
          </a:p>
          <a:p>
            <a:pPr algn="just" hangingPunct="0"/>
            <a:endParaRPr lang="pt-BR" sz="1000" dirty="0"/>
          </a:p>
          <a:p>
            <a:pPr algn="just" hangingPunct="0"/>
            <a:r>
              <a:rPr lang="pt-BR" sz="1000" b="1" dirty="0"/>
              <a:t>CONSÓRCIO INTERMUNICIPAL DE SANEAMENTO BÁSICO DA ZONA DA MATA – </a:t>
            </a:r>
            <a:endParaRPr lang="pt-BR" sz="1000" b="1" dirty="0" smtClean="0"/>
          </a:p>
          <a:p>
            <a:pPr algn="just" hangingPunct="0"/>
            <a:r>
              <a:rPr lang="pt-BR" sz="1000" b="1" dirty="0" smtClean="0"/>
              <a:t>HOMOLOGAÇÃO </a:t>
            </a:r>
            <a:r>
              <a:rPr lang="pt-BR" sz="1000" b="1" dirty="0"/>
              <a:t>E ASSINATURA ARP – </a:t>
            </a:r>
            <a:r>
              <a:rPr lang="pt-BR" sz="1000" dirty="0"/>
              <a:t>OBJETO: Contratação de empresa para o Registro de preços para futura e eventual aquisição de tubos e conexões de PVC - esgoto pelos entes públicos especificados no Termo de Referência, edital e demais anexos, que integrarão a ata de registro de preços. Empresa: </a:t>
            </a:r>
            <a:r>
              <a:rPr lang="pt-BR" sz="1000" dirty="0" err="1"/>
              <a:t>Sanetam</a:t>
            </a:r>
            <a:r>
              <a:rPr lang="pt-BR" sz="1000" dirty="0"/>
              <a:t> Comercio de Tubos e Conexões </a:t>
            </a:r>
            <a:r>
              <a:rPr lang="pt-BR" sz="1000" dirty="0" err="1"/>
              <a:t>ltda.</a:t>
            </a:r>
            <a:r>
              <a:rPr lang="pt-BR" sz="1000" dirty="0"/>
              <a:t> Valor total R$ 133.542,35. 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Presidente.</a:t>
            </a:r>
          </a:p>
          <a:p>
            <a:pPr algn="just" hangingPunct="0"/>
            <a:endParaRPr lang="pt-BR" sz="1000" dirty="0" smtClean="0"/>
          </a:p>
          <a:p>
            <a:pPr algn="just" hangingPunct="0"/>
            <a:r>
              <a:rPr lang="pt-BR" sz="1000" b="1" dirty="0"/>
              <a:t>CONSÓRCIO INTERMUNICIPAL DE SANEAMENTO BÁSICO DA ZONA DA MATA – </a:t>
            </a:r>
          </a:p>
          <a:p>
            <a:pPr algn="just" hangingPunct="0"/>
            <a:r>
              <a:rPr lang="pt-BR" sz="1000" b="1" dirty="0"/>
              <a:t>HOMOLOGAÇÃO E ASSINATURA ARP – </a:t>
            </a:r>
            <a:r>
              <a:rPr lang="pt-BR" sz="1000" dirty="0"/>
              <a:t>OBJETO: Contratação de empresa para o Registro de preços para futura e eventual aquisição de tubos e conexões de PVC - esgoto pelos entes públicos especificados no Termo de Referência, edital e demais anexos, que integrarão a ata de registro de preços. Empresa: </a:t>
            </a:r>
            <a:r>
              <a:rPr lang="pt-BR" sz="1000" dirty="0" err="1" smtClean="0"/>
              <a:t>Gouvea</a:t>
            </a:r>
            <a:r>
              <a:rPr lang="pt-BR" sz="1000" dirty="0" smtClean="0"/>
              <a:t> &amp; Rodrigues Materiais de construção. </a:t>
            </a:r>
            <a:r>
              <a:rPr lang="pt-BR" sz="1000" dirty="0"/>
              <a:t>Valor total R$ </a:t>
            </a:r>
            <a:r>
              <a:rPr lang="pt-BR" sz="1000" dirty="0" smtClean="0"/>
              <a:t>10.908,10. </a:t>
            </a:r>
            <a:r>
              <a:rPr lang="pt-BR" sz="1000" dirty="0"/>
              <a:t>Vigência: 29/08/2023 a 29/08/2024. Disponível no Sítio eletrônico www.cisab.com.br. William Fernandes </a:t>
            </a:r>
            <a:r>
              <a:rPr lang="pt-BR" sz="1000" dirty="0" err="1"/>
              <a:t>Mussi</a:t>
            </a:r>
            <a:r>
              <a:rPr lang="pt-BR" sz="1000" dirty="0"/>
              <a:t>, Presidente.</a:t>
            </a:r>
          </a:p>
          <a:p>
            <a:pPr algn="just" hangingPunct="0"/>
            <a:endParaRPr lang="pt-BR" sz="1000" dirty="0" smtClean="0"/>
          </a:p>
          <a:p>
            <a:pPr algn="just" hangingPunct="0"/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220006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p15="http://schemas.microsoft.com/office/powerpoint/2012/main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4689</TotalTime>
  <Words>1022</Words>
  <Application>Microsoft Office PowerPoint</Application>
  <PresentationFormat>Papel A4 (210 x 297 mm)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Calibri</vt:lpstr>
      <vt:lpstr>Cambria</vt:lpstr>
      <vt:lpstr>DejaVu Sans</vt:lpstr>
      <vt:lpstr>Symbol</vt:lpstr>
      <vt:lpstr>Wingdings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CISAB Zona da Mata</dc:title>
  <dc:subject/>
  <dc:creator>Windows</dc:creator>
  <dc:description/>
  <cp:lastModifiedBy>Alice Souza</cp:lastModifiedBy>
  <cp:revision>493</cp:revision>
  <dcterms:created xsi:type="dcterms:W3CDTF">2018-08-17T13:12:51Z</dcterms:created>
  <dcterms:modified xsi:type="dcterms:W3CDTF">2023-09-12T16:59:00Z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Papel A4 (210 x 297 mm)</vt:lpwstr>
  </property>
  <property fmtid="{D5CDD505-2E9C-101B-9397-08002B2CF9AE}" pid="3" name="Slides">
    <vt:i4>1</vt:i4>
  </property>
</Properties>
</file>